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3"/>
    <p:restoredTop sz="93631"/>
  </p:normalViewPr>
  <p:slideViewPr>
    <p:cSldViewPr snapToGrid="0" snapToObjects="1">
      <p:cViewPr>
        <p:scale>
          <a:sx n="101" d="100"/>
          <a:sy n="101" d="100"/>
        </p:scale>
        <p:origin x="1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CFB45B0-9A47-5F4C-9C71-76E7126CBDC9}" type="datetimeFigureOut">
              <a:rPr lang="nl-NL" smtClean="0"/>
              <a:t>11-12-17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47720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11-12-17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311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11-12-17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00843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11-12-17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61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11-12-17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94180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11-12-17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48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11-12-17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44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11-12-17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553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11-12-17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935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11-12-17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71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45B0-9A47-5F4C-9C71-76E7126CBDC9}" type="datetimeFigureOut">
              <a:rPr lang="nl-NL" smtClean="0"/>
              <a:t>11-12-17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462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CFB45B0-9A47-5F4C-9C71-76E7126CBDC9}" type="datetimeFigureOut">
              <a:rPr lang="nl-NL" smtClean="0"/>
              <a:t>11-12-17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3CEEC07A-4298-6843-AD97-14ADEA3850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9216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10930128" cy="4041648"/>
          </a:xfrm>
        </p:spPr>
        <p:txBody>
          <a:bodyPr/>
          <a:lstStyle/>
          <a:p>
            <a:pPr algn="ctr"/>
            <a:r>
              <a:rPr lang="nl-NL" b="1" dirty="0" smtClean="0"/>
              <a:t>4.3  TOTALE OORLOG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nl-NL" b="1" dirty="0" smtClean="0"/>
              <a:t>DE TWEEDE WERELDOORLOG</a:t>
            </a:r>
          </a:p>
          <a:p>
            <a:pPr algn="ctr"/>
            <a:r>
              <a:rPr lang="nl-NL" b="1" dirty="0" smtClean="0"/>
              <a:t>HOOFDSTUK 4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97354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0954512" cy="1020726"/>
          </a:xfrm>
        </p:spPr>
        <p:txBody>
          <a:bodyPr/>
          <a:lstStyle/>
          <a:p>
            <a:r>
              <a:rPr lang="nl-NL" b="1" dirty="0" smtClean="0"/>
              <a:t>DE VERENIGDE NATIES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8800"/>
            <a:ext cx="12192000" cy="5029200"/>
          </a:xfrm>
        </p:spPr>
        <p:txBody>
          <a:bodyPr/>
          <a:lstStyle/>
          <a:p>
            <a:r>
              <a:rPr lang="nl-NL" dirty="0" smtClean="0"/>
              <a:t>De V.N. is een idee van de Amerikaanse president </a:t>
            </a:r>
            <a:r>
              <a:rPr lang="nl-NL" dirty="0" err="1" smtClean="0"/>
              <a:t>Franklin</a:t>
            </a:r>
            <a:r>
              <a:rPr lang="nl-NL" dirty="0" smtClean="0"/>
              <a:t> D. Roosevelt</a:t>
            </a:r>
          </a:p>
          <a:p>
            <a:r>
              <a:rPr lang="nl-NL" dirty="0" smtClean="0"/>
              <a:t>Doel is om problemen op te lossen door overleg in plaats van oorlog</a:t>
            </a:r>
          </a:p>
          <a:p>
            <a:r>
              <a:rPr lang="nl-NL" dirty="0" smtClean="0"/>
              <a:t>De grote geallieerde landen moesten als een soort politie zorgen voor wereldvrede</a:t>
            </a:r>
          </a:p>
          <a:p>
            <a:r>
              <a:rPr lang="nl-NL" dirty="0" smtClean="0"/>
              <a:t>De V.N. </a:t>
            </a:r>
            <a:r>
              <a:rPr lang="nl-NL" dirty="0"/>
              <a:t>w</a:t>
            </a:r>
            <a:r>
              <a:rPr lang="nl-NL" dirty="0" smtClean="0"/>
              <a:t>ordt in juni 1945 opgericht</a:t>
            </a:r>
          </a:p>
          <a:p>
            <a:r>
              <a:rPr lang="nl-NL" dirty="0" smtClean="0"/>
              <a:t>Alle landen konden lid worden van de Algemene vergadering van de V.N. : 1 stem per land</a:t>
            </a:r>
          </a:p>
          <a:p>
            <a:r>
              <a:rPr lang="nl-NL" dirty="0" smtClean="0"/>
              <a:t>Belangrijkste orgaan van de V.N. </a:t>
            </a:r>
            <a:r>
              <a:rPr lang="nl-NL" dirty="0"/>
              <a:t>i</a:t>
            </a:r>
            <a:r>
              <a:rPr lang="nl-NL" dirty="0" smtClean="0"/>
              <a:t>s de Veiligheidsraad</a:t>
            </a:r>
          </a:p>
          <a:p>
            <a:r>
              <a:rPr lang="nl-NL" dirty="0" err="1" smtClean="0"/>
              <a:t>Veiligheisraad</a:t>
            </a:r>
            <a:r>
              <a:rPr lang="nl-NL" dirty="0" smtClean="0"/>
              <a:t> beslist over het sturen van een V.N.-leger en het straffen van landen</a:t>
            </a:r>
          </a:p>
          <a:p>
            <a:r>
              <a:rPr lang="nl-NL" dirty="0" smtClean="0"/>
              <a:t>In de Veiligheidsraad zitten 15 landen:</a:t>
            </a:r>
          </a:p>
          <a:p>
            <a:r>
              <a:rPr lang="nl-NL" dirty="0" smtClean="0"/>
              <a:t>10 landen zitten er voor 2 jaar in; na 2 jaar komen er 10 nieuwe landen in</a:t>
            </a:r>
          </a:p>
          <a:p>
            <a:r>
              <a:rPr lang="nl-NL" dirty="0" smtClean="0"/>
              <a:t>V.S., SU, GB, Frankrijk en China zitten er altijd in</a:t>
            </a:r>
          </a:p>
          <a:p>
            <a:r>
              <a:rPr lang="nl-NL" dirty="0" smtClean="0"/>
              <a:t>Deze 5 permanente leden hebben het vetorecht; zij kunnen alleen een besluittegenhouden.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18" y="0"/>
            <a:ext cx="3999781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998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261872" y="0"/>
            <a:ext cx="9692640" cy="903767"/>
          </a:xfrm>
        </p:spPr>
        <p:txBody>
          <a:bodyPr/>
          <a:lstStyle/>
          <a:p>
            <a:pPr algn="ctr"/>
            <a:r>
              <a:rPr lang="nl-NL" b="1" dirty="0" smtClean="0"/>
              <a:t>BONDGENOOTSCHAPPEN </a:t>
            </a:r>
            <a:endParaRPr lang="nl-NL" b="1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1261872" y="903767"/>
            <a:ext cx="4480560" cy="620450"/>
          </a:xfrm>
        </p:spPr>
        <p:txBody>
          <a:bodyPr/>
          <a:lstStyle/>
          <a:p>
            <a:pPr algn="ctr"/>
            <a:r>
              <a:rPr lang="nl-NL" b="1" dirty="0" smtClean="0"/>
              <a:t>De AS-mogendheden</a:t>
            </a:r>
            <a:endParaRPr lang="nl-NL" b="1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1261871" y="1701209"/>
            <a:ext cx="4617933" cy="4470991"/>
          </a:xfrm>
        </p:spPr>
        <p:txBody>
          <a:bodyPr/>
          <a:lstStyle/>
          <a:p>
            <a:r>
              <a:rPr lang="nl-NL" dirty="0" smtClean="0"/>
              <a:t>Duitsland		</a:t>
            </a:r>
            <a:r>
              <a:rPr lang="nl-NL" dirty="0"/>
              <a:t>H</a:t>
            </a:r>
            <a:r>
              <a:rPr lang="nl-NL" dirty="0" smtClean="0"/>
              <a:t>itler</a:t>
            </a:r>
          </a:p>
          <a:p>
            <a:r>
              <a:rPr lang="nl-NL" dirty="0" smtClean="0"/>
              <a:t>Italië 			Mussolini</a:t>
            </a:r>
          </a:p>
          <a:p>
            <a:r>
              <a:rPr lang="nl-NL" dirty="0" smtClean="0"/>
              <a:t>Japan			keizer </a:t>
            </a:r>
            <a:r>
              <a:rPr lang="nl-NL" dirty="0" err="1" smtClean="0"/>
              <a:t>Hirohito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/>
          </p:nvPr>
        </p:nvSpPr>
        <p:spPr>
          <a:xfrm>
            <a:off x="6126480" y="903767"/>
            <a:ext cx="4480560" cy="620450"/>
          </a:xfrm>
        </p:spPr>
        <p:txBody>
          <a:bodyPr/>
          <a:lstStyle/>
          <a:p>
            <a:pPr algn="ctr"/>
            <a:r>
              <a:rPr lang="nl-NL" b="1" dirty="0" smtClean="0"/>
              <a:t>De Geallieerden</a:t>
            </a:r>
            <a:endParaRPr lang="nl-NL" b="1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6126480" y="1701209"/>
            <a:ext cx="4480560" cy="4470991"/>
          </a:xfrm>
        </p:spPr>
        <p:txBody>
          <a:bodyPr/>
          <a:lstStyle/>
          <a:p>
            <a:r>
              <a:rPr lang="nl-NL" dirty="0" smtClean="0"/>
              <a:t>Groot-Brittannië	Churchill</a:t>
            </a:r>
          </a:p>
          <a:p>
            <a:r>
              <a:rPr lang="nl-NL" dirty="0" smtClean="0"/>
              <a:t>Sovjet Unie		Stalin</a:t>
            </a:r>
          </a:p>
          <a:p>
            <a:r>
              <a:rPr lang="nl-NL" dirty="0" smtClean="0"/>
              <a:t>Verenigde Staten	Roosevelt</a:t>
            </a:r>
          </a:p>
          <a:p>
            <a:endParaRPr lang="nl-NL" dirty="0"/>
          </a:p>
          <a:p>
            <a:r>
              <a:rPr lang="nl-NL" dirty="0" smtClean="0"/>
              <a:t>Canada</a:t>
            </a:r>
          </a:p>
          <a:p>
            <a:r>
              <a:rPr lang="nl-NL" dirty="0" smtClean="0"/>
              <a:t>Australië</a:t>
            </a:r>
          </a:p>
          <a:p>
            <a:r>
              <a:rPr lang="nl-NL" dirty="0" smtClean="0"/>
              <a:t>China 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759" y="3082310"/>
            <a:ext cx="2863462" cy="399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324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016473"/>
          </a:xfrm>
        </p:spPr>
        <p:txBody>
          <a:bodyPr/>
          <a:lstStyle/>
          <a:p>
            <a:pPr algn="ctr"/>
            <a:r>
              <a:rPr lang="nl-NL" b="1" dirty="0" smtClean="0"/>
              <a:t>KEERPUNTEN</a:t>
            </a:r>
            <a:endParaRPr lang="nl-NL" b="1" dirty="0"/>
          </a:p>
        </p:txBody>
      </p:sp>
      <p:sp>
        <p:nvSpPr>
          <p:cNvPr id="13" name="Tijdelijke aanduiding voor inhoud 12"/>
          <p:cNvSpPr>
            <a:spLocks noGrp="1"/>
          </p:cNvSpPr>
          <p:nvPr>
            <p:ph idx="1"/>
          </p:nvPr>
        </p:nvSpPr>
        <p:spPr>
          <a:xfrm>
            <a:off x="-1" y="1828800"/>
            <a:ext cx="12192001" cy="4933507"/>
          </a:xfrm>
        </p:spPr>
        <p:txBody>
          <a:bodyPr/>
          <a:lstStyle/>
          <a:p>
            <a:r>
              <a:rPr lang="nl-NL" dirty="0" smtClean="0"/>
              <a:t>Keerpunten zijn de plaatsen , waar de Duitse opmars stopt en vanaf dat moment het Duitse leger wordt teruggedreven richting Berlijn</a:t>
            </a:r>
          </a:p>
          <a:p>
            <a:endParaRPr lang="nl-NL" dirty="0"/>
          </a:p>
          <a:p>
            <a:r>
              <a:rPr lang="nl-NL" dirty="0" smtClean="0"/>
              <a:t>September 1942 – 2 februari 1943	</a:t>
            </a:r>
            <a:r>
              <a:rPr lang="nl-NL" b="1" dirty="0" smtClean="0"/>
              <a:t>De Slag bij Stalingra</a:t>
            </a:r>
            <a:r>
              <a:rPr lang="nl-NL" dirty="0" smtClean="0"/>
              <a:t>d</a:t>
            </a:r>
          </a:p>
          <a:p>
            <a:r>
              <a:rPr lang="nl-NL" dirty="0" smtClean="0"/>
              <a:t>Het Duitse leger wordt verslagen </a:t>
            </a:r>
          </a:p>
          <a:p>
            <a:r>
              <a:rPr lang="nl-NL" dirty="0" smtClean="0"/>
              <a:t>De opmars van het Rode Leger van de Sovjet Unie richting                                                                                 Berlijn begint</a:t>
            </a:r>
          </a:p>
          <a:p>
            <a:endParaRPr lang="nl-NL" dirty="0"/>
          </a:p>
          <a:p>
            <a:r>
              <a:rPr lang="nl-NL" dirty="0" smtClean="0"/>
              <a:t>6 juni 1944	</a:t>
            </a:r>
            <a:r>
              <a:rPr lang="nl-NL" b="1" dirty="0" smtClean="0"/>
              <a:t>D-day = </a:t>
            </a:r>
            <a:r>
              <a:rPr lang="nl-NL" b="1" dirty="0" err="1" smtClean="0"/>
              <a:t>Decision-day</a:t>
            </a:r>
            <a:r>
              <a:rPr lang="nl-NL" b="1" dirty="0" smtClean="0"/>
              <a:t> </a:t>
            </a:r>
          </a:p>
          <a:p>
            <a:r>
              <a:rPr lang="nl-NL" dirty="0"/>
              <a:t>I</a:t>
            </a:r>
            <a:r>
              <a:rPr lang="nl-NL" dirty="0" smtClean="0"/>
              <a:t>nvasie op de </a:t>
            </a:r>
            <a:r>
              <a:rPr lang="nl-NL" dirty="0" err="1" smtClean="0"/>
              <a:t>Normandische</a:t>
            </a:r>
            <a:r>
              <a:rPr lang="nl-NL" dirty="0" smtClean="0"/>
              <a:t> stranden door de Geallieerden</a:t>
            </a:r>
          </a:p>
          <a:p>
            <a:r>
              <a:rPr lang="nl-NL" dirty="0"/>
              <a:t>De opmars van </a:t>
            </a:r>
            <a:r>
              <a:rPr lang="nl-NL" dirty="0" smtClean="0"/>
              <a:t>de Amerikanen, Britten en Canadezen richting </a:t>
            </a:r>
            <a:r>
              <a:rPr lang="nl-NL" dirty="0"/>
              <a:t>Berlijn begint</a:t>
            </a:r>
          </a:p>
          <a:p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732" y="2531140"/>
            <a:ext cx="4445000" cy="2870200"/>
          </a:xfrm>
          <a:prstGeom prst="rect">
            <a:avLst/>
          </a:prstGeom>
        </p:spPr>
      </p:pic>
      <p:sp>
        <p:nvSpPr>
          <p:cNvPr id="15" name="Tekstvak 14"/>
          <p:cNvSpPr txBox="1"/>
          <p:nvPr/>
        </p:nvSpPr>
        <p:spPr>
          <a:xfrm>
            <a:off x="8378457" y="5624623"/>
            <a:ext cx="3391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dirty="0" smtClean="0"/>
              <a:t>DUITSE KRIJGSGEVANGENEN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42830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SLAG OM BERLIJN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slag begint op 20 april 1945 (verjaardag van Hitler)</a:t>
            </a:r>
          </a:p>
          <a:p>
            <a:r>
              <a:rPr lang="nl-NL" dirty="0" smtClean="0"/>
              <a:t>Rode leger begint met de aanval</a:t>
            </a:r>
          </a:p>
          <a:p>
            <a:r>
              <a:rPr lang="nl-NL" dirty="0" smtClean="0"/>
              <a:t>Gevechten om elk huis</a:t>
            </a:r>
          </a:p>
          <a:p>
            <a:r>
              <a:rPr lang="nl-NL" dirty="0" smtClean="0"/>
              <a:t>Honderdduizenden doden</a:t>
            </a:r>
          </a:p>
          <a:p>
            <a:r>
              <a:rPr lang="nl-NL" dirty="0" smtClean="0"/>
              <a:t>30 april 1945	Hitler pleegt zelfmoord</a:t>
            </a:r>
          </a:p>
          <a:p>
            <a:r>
              <a:rPr lang="nl-NL" dirty="0"/>
              <a:t>8</a:t>
            </a:r>
            <a:r>
              <a:rPr lang="nl-NL" dirty="0" smtClean="0"/>
              <a:t> mei 1945	Duitsland geeft zich over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870" y="3259290"/>
            <a:ext cx="5478130" cy="359871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7926" y="5837274"/>
            <a:ext cx="5235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dirty="0" smtClean="0"/>
              <a:t>SOVJET-SOLDATEN IN DE STRATEN VAN BERLIJN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173757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963310"/>
          </a:xfrm>
        </p:spPr>
        <p:txBody>
          <a:bodyPr/>
          <a:lstStyle/>
          <a:p>
            <a:r>
              <a:rPr lang="nl-NL" b="1" dirty="0" smtClean="0"/>
              <a:t>OORLOG IN AZIË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8800"/>
            <a:ext cx="12192000" cy="4922874"/>
          </a:xfrm>
        </p:spPr>
        <p:txBody>
          <a:bodyPr/>
          <a:lstStyle/>
          <a:p>
            <a:r>
              <a:rPr lang="nl-NL" dirty="0" smtClean="0"/>
              <a:t>Japan verovert in de jaren 30 grote delen van China</a:t>
            </a:r>
          </a:p>
          <a:p>
            <a:r>
              <a:rPr lang="nl-NL" dirty="0" smtClean="0"/>
              <a:t>Japanners plegen gruwelijke oorlogsmisdrijven in China</a:t>
            </a:r>
          </a:p>
          <a:p>
            <a:r>
              <a:rPr lang="nl-NL" dirty="0" smtClean="0"/>
              <a:t>Japan wil grondgebied uitbreiden voor grondstoffen voor de                                                            Japanse industrie</a:t>
            </a:r>
          </a:p>
          <a:p>
            <a:r>
              <a:rPr lang="nl-NL" dirty="0" smtClean="0"/>
              <a:t>Japan valt Amerikaanse marine aan op </a:t>
            </a:r>
            <a:r>
              <a:rPr lang="nl-NL" dirty="0" err="1" smtClean="0"/>
              <a:t>Hawai</a:t>
            </a:r>
            <a:r>
              <a:rPr lang="nl-NL" dirty="0" smtClean="0"/>
              <a:t>, Pearl </a:t>
            </a:r>
            <a:r>
              <a:rPr lang="nl-NL" dirty="0" err="1" smtClean="0"/>
              <a:t>Harbor</a:t>
            </a:r>
            <a:r>
              <a:rPr lang="nl-NL" dirty="0" smtClean="0"/>
              <a:t>,                                                                                     7 december 1941</a:t>
            </a:r>
          </a:p>
          <a:p>
            <a:r>
              <a:rPr lang="nl-NL" dirty="0" smtClean="0"/>
              <a:t>Doel is Amerikaanse vloot onschadelijk maken, zodat Japan in Zuidoost-Azië  zijn gang kan gaan</a:t>
            </a:r>
          </a:p>
          <a:p>
            <a:endParaRPr lang="nl-NL" dirty="0"/>
          </a:p>
          <a:p>
            <a:r>
              <a:rPr lang="nl-NL" dirty="0" smtClean="0"/>
              <a:t>Vanaf 1942 verovert Japan de Filipijnen, Nederlands-Indië, Zuidoost-Azië en eilanden in de Grote Oceaan</a:t>
            </a:r>
          </a:p>
          <a:p>
            <a:r>
              <a:rPr lang="nl-NL" dirty="0" smtClean="0"/>
              <a:t>De V.S. </a:t>
            </a:r>
            <a:r>
              <a:rPr lang="nl-NL" dirty="0"/>
              <a:t>d</a:t>
            </a:r>
            <a:r>
              <a:rPr lang="nl-NL" dirty="0" smtClean="0"/>
              <a:t>ringt Japan terug</a:t>
            </a:r>
          </a:p>
          <a:p>
            <a:r>
              <a:rPr lang="nl-NL" dirty="0" smtClean="0"/>
              <a:t>Na 2 atoombommen op Hiroshima en Nagasaki geeft Japan zich over op 15 augustus 1945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170" y="0"/>
            <a:ext cx="4474830" cy="372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412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995207"/>
          </a:xfrm>
        </p:spPr>
        <p:txBody>
          <a:bodyPr/>
          <a:lstStyle/>
          <a:p>
            <a:pPr algn="ctr"/>
            <a:r>
              <a:rPr lang="nl-NL" b="1" smtClean="0"/>
              <a:t>TOTALE OORLOG</a:t>
            </a:r>
            <a:endParaRPr lang="nl-NL" b="1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8800"/>
            <a:ext cx="12192000" cy="5029200"/>
          </a:xfrm>
        </p:spPr>
        <p:txBody>
          <a:bodyPr/>
          <a:lstStyle/>
          <a:p>
            <a:r>
              <a:rPr lang="nl-NL" dirty="0" smtClean="0"/>
              <a:t>Totale oorlog = oorlog waar ook burgers bij betrokken zijn</a:t>
            </a:r>
          </a:p>
          <a:p>
            <a:r>
              <a:rPr lang="nl-NL" dirty="0" smtClean="0"/>
              <a:t>Burgers werken in oorlogsindustrie (tanks, vliegtuigen, bommen etc.)</a:t>
            </a:r>
          </a:p>
          <a:p>
            <a:r>
              <a:rPr lang="nl-NL" dirty="0" smtClean="0"/>
              <a:t>Burgers zijn slachtoffers van bombardementen, dwangarbeid en vervolgingen</a:t>
            </a:r>
          </a:p>
          <a:p>
            <a:pPr>
              <a:buFont typeface="Wingdings" charset="2"/>
              <a:buChar char="Ø"/>
            </a:pPr>
            <a:endParaRPr lang="nl-NL" dirty="0" smtClean="0"/>
          </a:p>
          <a:p>
            <a:pPr>
              <a:buFont typeface="Arial" charset="0"/>
              <a:buChar char="•"/>
            </a:pP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dirty="0" smtClean="0"/>
              <a:t>In de 2</a:t>
            </a:r>
            <a:r>
              <a:rPr lang="nl-NL" baseline="30000" dirty="0" smtClean="0"/>
              <a:t>e</a:t>
            </a:r>
            <a:r>
              <a:rPr lang="nl-NL" dirty="0" smtClean="0"/>
              <a:t> Wereldoorlog totaal meer dan 50 miljoen doden:</a:t>
            </a:r>
          </a:p>
          <a:p>
            <a:pPr>
              <a:buFont typeface="Wingdings" charset="2"/>
              <a:buChar char="Ø"/>
            </a:pPr>
            <a:r>
              <a:rPr lang="nl-NL" dirty="0" smtClean="0"/>
              <a:t>Nieuwe massavernietigingswapens</a:t>
            </a:r>
          </a:p>
          <a:p>
            <a:pPr>
              <a:buFont typeface="Wingdings" charset="2"/>
              <a:buChar char="Ø"/>
            </a:pPr>
            <a:r>
              <a:rPr lang="nl-NL" dirty="0" smtClean="0"/>
              <a:t>Duitse -, Japanse - en Sovjetofficieren hadden geen respect voor een mensenleven</a:t>
            </a:r>
          </a:p>
          <a:p>
            <a:pPr>
              <a:buFont typeface="Wingdings" charset="2"/>
              <a:buChar char="Ø"/>
            </a:pPr>
            <a:r>
              <a:rPr lang="nl-NL" dirty="0" smtClean="0"/>
              <a:t>Massamoorden door de S.S. In </a:t>
            </a:r>
            <a:r>
              <a:rPr lang="nl-NL" dirty="0" err="1" smtClean="0"/>
              <a:t>Oosteuropa</a:t>
            </a:r>
            <a:r>
              <a:rPr lang="nl-NL" dirty="0"/>
              <a:t> </a:t>
            </a:r>
            <a:r>
              <a:rPr lang="nl-NL" dirty="0" smtClean="0"/>
              <a:t>in Polen en </a:t>
            </a:r>
            <a:r>
              <a:rPr lang="nl-NL" dirty="0" err="1" smtClean="0"/>
              <a:t>SovjetUnie</a:t>
            </a:r>
            <a:r>
              <a:rPr lang="nl-NL" dirty="0" smtClean="0"/>
              <a:t>: Joden en niet-Joden</a:t>
            </a:r>
          </a:p>
          <a:p>
            <a:pPr>
              <a:buFont typeface="Wingdings" charset="2"/>
              <a:buChar char="Ø"/>
            </a:pPr>
            <a:r>
              <a:rPr lang="nl-NL" dirty="0" smtClean="0"/>
              <a:t>Dwangarbeid en hongersnood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981" y="1658679"/>
            <a:ext cx="3302000" cy="25019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8070112" y="4253023"/>
            <a:ext cx="4046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dirty="0" smtClean="0"/>
              <a:t>ROTTERDAM NA HET BOMBARDEMENT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2131227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"/>
            <a:ext cx="10954512" cy="1063256"/>
          </a:xfrm>
        </p:spPr>
        <p:txBody>
          <a:bodyPr/>
          <a:lstStyle/>
          <a:p>
            <a:pPr algn="ctr"/>
            <a:r>
              <a:rPr lang="nl-NL" b="1" dirty="0" smtClean="0"/>
              <a:t>HOLOCAUST 1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063257"/>
            <a:ext cx="12192000" cy="6620243"/>
          </a:xfrm>
        </p:spPr>
        <p:txBody>
          <a:bodyPr>
            <a:normAutofit/>
          </a:bodyPr>
          <a:lstStyle/>
          <a:p>
            <a:r>
              <a:rPr lang="nl-NL" dirty="0" smtClean="0"/>
              <a:t>Holocaust = Shoah (Hebreeuwse naam) = </a:t>
            </a:r>
            <a:r>
              <a:rPr lang="nl-NL" dirty="0" err="1" smtClean="0"/>
              <a:t>Jodenvernieting</a:t>
            </a:r>
            <a:endParaRPr lang="nl-NL" dirty="0" smtClean="0"/>
          </a:p>
          <a:p>
            <a:r>
              <a:rPr lang="nl-NL" dirty="0" smtClean="0"/>
              <a:t>Al eeuwenlang sterk antisemitisme = </a:t>
            </a:r>
            <a:r>
              <a:rPr lang="nl-NL" dirty="0" err="1" smtClean="0"/>
              <a:t>jodenhaat</a:t>
            </a:r>
            <a:r>
              <a:rPr lang="nl-NL" dirty="0" smtClean="0"/>
              <a:t> in Europa en vooral                                                                                                     Duitsland en </a:t>
            </a:r>
            <a:r>
              <a:rPr lang="nl-NL" dirty="0" err="1" smtClean="0"/>
              <a:t>Oosteuropa</a:t>
            </a:r>
            <a:endParaRPr lang="nl-NL" dirty="0" smtClean="0"/>
          </a:p>
          <a:p>
            <a:r>
              <a:rPr lang="nl-NL" dirty="0" smtClean="0"/>
              <a:t>Vanaf de machtsovername door Hitler in 1933 worden de Duitse Joden                                               gediscrimineerd</a:t>
            </a:r>
          </a:p>
          <a:p>
            <a:r>
              <a:rPr lang="nl-NL" dirty="0" smtClean="0"/>
              <a:t>Als de 2</a:t>
            </a:r>
            <a:r>
              <a:rPr lang="nl-NL" baseline="30000" dirty="0" smtClean="0"/>
              <a:t>e</a:t>
            </a:r>
            <a:r>
              <a:rPr lang="nl-NL" dirty="0" smtClean="0"/>
              <a:t> WO begint verandert discriminatie in uitroeiing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Tot 1942 worden Joden in de Sovjet Unie massaal uitgemoord door de </a:t>
            </a:r>
            <a:r>
              <a:rPr lang="nl-NL" dirty="0" err="1" smtClean="0"/>
              <a:t>Einsatzgrupen</a:t>
            </a:r>
            <a:endParaRPr lang="nl-NL" dirty="0" smtClean="0"/>
          </a:p>
          <a:p>
            <a:r>
              <a:rPr lang="nl-NL" dirty="0" smtClean="0"/>
              <a:t>Deze </a:t>
            </a:r>
            <a:r>
              <a:rPr lang="nl-NL" dirty="0" err="1" smtClean="0"/>
              <a:t>Einsatzgruppen</a:t>
            </a:r>
            <a:r>
              <a:rPr lang="nl-NL" dirty="0" smtClean="0"/>
              <a:t> hadden als taak de Joden uit de veroverde gebieden te verzamelen</a:t>
            </a:r>
          </a:p>
          <a:p>
            <a:r>
              <a:rPr lang="nl-NL" dirty="0" smtClean="0"/>
              <a:t>Deze mensen werden dan afgemaakt door de </a:t>
            </a:r>
            <a:r>
              <a:rPr lang="nl-NL" dirty="0" err="1" smtClean="0"/>
              <a:t>Sonderkommando’s</a:t>
            </a:r>
            <a:r>
              <a:rPr lang="nl-NL" dirty="0" smtClean="0"/>
              <a:t>, vrijwilligers uit de </a:t>
            </a:r>
            <a:r>
              <a:rPr lang="nl-NL" dirty="0" err="1" smtClean="0"/>
              <a:t>Einsatzgruppen</a:t>
            </a:r>
            <a:r>
              <a:rPr lang="nl-NL" dirty="0" smtClean="0"/>
              <a:t>, die de executies uitvoerden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8796" y="2"/>
            <a:ext cx="3523204" cy="4848446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316279" y="4412512"/>
            <a:ext cx="3264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i="1" smtClean="0"/>
              <a:t>EINSATZGRUPPEN </a:t>
            </a:r>
            <a:r>
              <a:rPr lang="nl-NL" sz="1400" b="1" i="1" dirty="0" smtClean="0"/>
              <a:t>IN ACTIE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49502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1872" y="0"/>
            <a:ext cx="9692640" cy="999460"/>
          </a:xfrm>
        </p:spPr>
        <p:txBody>
          <a:bodyPr/>
          <a:lstStyle/>
          <a:p>
            <a:pPr algn="ctr"/>
            <a:r>
              <a:rPr lang="nl-NL" b="1" smtClean="0"/>
              <a:t>HOLOCAUST 2</a:t>
            </a:r>
            <a:endParaRPr lang="nl-NL" b="1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-1" y="999460"/>
            <a:ext cx="12369801" cy="6747540"/>
          </a:xfrm>
        </p:spPr>
        <p:txBody>
          <a:bodyPr/>
          <a:lstStyle/>
          <a:p>
            <a:r>
              <a:rPr lang="nl-NL" dirty="0" smtClean="0"/>
              <a:t>Omdat het werk van de </a:t>
            </a:r>
            <a:r>
              <a:rPr lang="nl-NL" dirty="0" err="1" smtClean="0"/>
              <a:t>Einsatzgruppen</a:t>
            </a:r>
            <a:r>
              <a:rPr lang="nl-NL" dirty="0" smtClean="0"/>
              <a:t> niet goed was voor de moraal van de troepen (bv een baby vermoorden) en het niet echt gecoördineerd was kwamen de Nazi’s met een nieuwe oplossing:</a:t>
            </a:r>
          </a:p>
          <a:p>
            <a:r>
              <a:rPr lang="nl-NL" dirty="0" smtClean="0"/>
              <a:t> </a:t>
            </a:r>
            <a:r>
              <a:rPr lang="nl-NL" dirty="0"/>
              <a:t>De nazi’s noemen dit ‘Die Endlösung der </a:t>
            </a:r>
            <a:r>
              <a:rPr lang="nl-NL" dirty="0" err="1"/>
              <a:t>Judenfrage</a:t>
            </a:r>
            <a:r>
              <a:rPr lang="nl-NL" dirty="0"/>
              <a:t>’ = </a:t>
            </a:r>
            <a:r>
              <a:rPr lang="nl-NL" dirty="0" smtClean="0"/>
              <a:t>                                                                                                de </a:t>
            </a:r>
            <a:r>
              <a:rPr lang="nl-NL" dirty="0"/>
              <a:t>oplossing van het </a:t>
            </a:r>
            <a:r>
              <a:rPr lang="nl-NL" dirty="0" smtClean="0"/>
              <a:t>Jodenvraagstuk</a:t>
            </a:r>
          </a:p>
          <a:p>
            <a:r>
              <a:rPr lang="nl-NL" dirty="0" smtClean="0"/>
              <a:t>Deze oplossing wordt op 20 januari 1942 bedacht door 20 Nazi’s                                                                                  </a:t>
            </a:r>
            <a:r>
              <a:rPr lang="nl-NL" dirty="0" err="1" smtClean="0"/>
              <a:t>olv</a:t>
            </a:r>
            <a:r>
              <a:rPr lang="nl-NL" dirty="0" smtClean="0"/>
              <a:t> de SS-</a:t>
            </a:r>
            <a:r>
              <a:rPr lang="nl-NL" dirty="0" err="1" smtClean="0"/>
              <a:t>ers</a:t>
            </a:r>
            <a:r>
              <a:rPr lang="nl-NL" dirty="0" smtClean="0"/>
              <a:t> </a:t>
            </a:r>
            <a:r>
              <a:rPr lang="nl-NL" dirty="0" err="1" smtClean="0"/>
              <a:t>Heydrich</a:t>
            </a:r>
            <a:r>
              <a:rPr lang="nl-NL" dirty="0" smtClean="0"/>
              <a:t> en Adolf </a:t>
            </a:r>
            <a:r>
              <a:rPr lang="nl-NL" dirty="0" err="1" smtClean="0"/>
              <a:t>Eichmann</a:t>
            </a:r>
            <a:r>
              <a:rPr lang="nl-NL" dirty="0" smtClean="0"/>
              <a:t> in een SS-villa aan de </a:t>
            </a:r>
            <a:r>
              <a:rPr lang="nl-NL" dirty="0" err="1" smtClean="0"/>
              <a:t>Wannsee</a:t>
            </a:r>
            <a:r>
              <a:rPr lang="nl-NL" dirty="0" smtClean="0"/>
              <a:t>:</a:t>
            </a:r>
          </a:p>
          <a:p>
            <a:r>
              <a:rPr lang="nl-NL" dirty="0" smtClean="0"/>
              <a:t>De </a:t>
            </a:r>
            <a:r>
              <a:rPr lang="nl-NL" dirty="0" err="1" smtClean="0"/>
              <a:t>Wannseeconferentie</a:t>
            </a:r>
            <a:endParaRPr lang="nl-NL" dirty="0" smtClean="0"/>
          </a:p>
          <a:p>
            <a:r>
              <a:rPr lang="nl-NL" dirty="0" smtClean="0"/>
              <a:t>Het plan luidt als volgt:</a:t>
            </a:r>
          </a:p>
          <a:p>
            <a:r>
              <a:rPr lang="nl-NL" dirty="0" smtClean="0"/>
              <a:t>Joden worden verzameld per land (in NL in Westerbork)</a:t>
            </a:r>
          </a:p>
          <a:p>
            <a:r>
              <a:rPr lang="nl-NL" dirty="0" smtClean="0"/>
              <a:t>Dan gedeporteerd (afgevoerd per trein) naar vernietigingskampen </a:t>
            </a:r>
          </a:p>
          <a:p>
            <a:r>
              <a:rPr lang="nl-NL" dirty="0" smtClean="0"/>
              <a:t>Dan vermoord in gaskamers</a:t>
            </a:r>
          </a:p>
          <a:p>
            <a:r>
              <a:rPr lang="nl-NL" dirty="0" smtClean="0"/>
              <a:t>Totaal 6 miljoen Europese Joden vermoord door de Nazi’s</a:t>
            </a:r>
            <a:endParaRPr lang="nl-NL" dirty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900" y="1564871"/>
            <a:ext cx="3594100" cy="5293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7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DE VERNIETIGINGSKAMPEN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8800"/>
            <a:ext cx="11196084" cy="5029200"/>
          </a:xfrm>
        </p:spPr>
        <p:txBody>
          <a:bodyPr/>
          <a:lstStyle/>
          <a:p>
            <a:r>
              <a:rPr lang="nl-NL" dirty="0" smtClean="0"/>
              <a:t>Vernietigingskampen in Polen:</a:t>
            </a:r>
          </a:p>
          <a:p>
            <a:r>
              <a:rPr lang="nl-NL" dirty="0" smtClean="0"/>
              <a:t>Sobibor</a:t>
            </a:r>
          </a:p>
          <a:p>
            <a:r>
              <a:rPr lang="nl-NL" dirty="0" err="1" smtClean="0"/>
              <a:t>Belzec</a:t>
            </a:r>
            <a:endParaRPr lang="nl-NL" dirty="0" smtClean="0"/>
          </a:p>
          <a:p>
            <a:r>
              <a:rPr lang="nl-NL" dirty="0" err="1" smtClean="0"/>
              <a:t>Chelmno</a:t>
            </a:r>
            <a:endParaRPr lang="nl-NL" dirty="0" smtClean="0"/>
          </a:p>
          <a:p>
            <a:r>
              <a:rPr lang="nl-NL" dirty="0" err="1" smtClean="0"/>
              <a:t>Majdanek</a:t>
            </a:r>
            <a:endParaRPr lang="nl-NL" dirty="0" smtClean="0"/>
          </a:p>
          <a:p>
            <a:r>
              <a:rPr lang="nl-NL" dirty="0" err="1" smtClean="0"/>
              <a:t>Treblinka</a:t>
            </a:r>
            <a:endParaRPr lang="nl-NL" dirty="0" smtClean="0"/>
          </a:p>
          <a:p>
            <a:r>
              <a:rPr lang="nl-NL" dirty="0" smtClean="0"/>
              <a:t>Auschwitz-</a:t>
            </a:r>
            <a:r>
              <a:rPr lang="nl-NL" dirty="0" err="1" smtClean="0"/>
              <a:t>Birkenau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300" y="2085360"/>
            <a:ext cx="7924800" cy="4772639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015222" y="5740401"/>
            <a:ext cx="2959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i="1" dirty="0" smtClean="0"/>
              <a:t>TREBLINKA-KAMPARTS ONDERZOEKT GEVANGENEN</a:t>
            </a:r>
            <a:endParaRPr lang="nl-NL" sz="1200" b="1" i="1" dirty="0"/>
          </a:p>
        </p:txBody>
      </p:sp>
    </p:spTree>
    <p:extLst>
      <p:ext uri="{BB962C8B-B14F-4D97-AF65-F5344CB8AC3E}">
        <p14:creationId xmlns:p14="http://schemas.microsoft.com/office/powerpoint/2010/main" val="163569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ergave">
  <a:themeElements>
    <a:clrScheme name="Weergav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Weergave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eergave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173</TotalTime>
  <Words>627</Words>
  <Application>Microsoft Macintosh PowerPoint</Application>
  <PresentationFormat>Breedbeeld</PresentationFormat>
  <Paragraphs>101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Century Schoolbook</vt:lpstr>
      <vt:lpstr>Wingdings</vt:lpstr>
      <vt:lpstr>Wingdings 2</vt:lpstr>
      <vt:lpstr>Arial</vt:lpstr>
      <vt:lpstr>Weergave</vt:lpstr>
      <vt:lpstr>4.3  TOTALE OORLOG</vt:lpstr>
      <vt:lpstr>BONDGENOOTSCHAPPEN </vt:lpstr>
      <vt:lpstr>KEERPUNTEN</vt:lpstr>
      <vt:lpstr>SLAG OM BERLIJN</vt:lpstr>
      <vt:lpstr>OORLOG IN AZIË</vt:lpstr>
      <vt:lpstr>TOTALE OORLOG</vt:lpstr>
      <vt:lpstr>HOLOCAUST 1</vt:lpstr>
      <vt:lpstr>HOLOCAUST 2</vt:lpstr>
      <vt:lpstr>DE VERNIETIGINGSKAMPEN</vt:lpstr>
      <vt:lpstr>DE VERENIGDE NATIES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4.3  TOTALE OORLOG</dc:title>
  <dc:creator>Microsoft Office-gebruiker</dc:creator>
  <cp:lastModifiedBy>Microsoft Office-gebruiker</cp:lastModifiedBy>
  <cp:revision>15</cp:revision>
  <dcterms:created xsi:type="dcterms:W3CDTF">2017-12-11T10:29:58Z</dcterms:created>
  <dcterms:modified xsi:type="dcterms:W3CDTF">2017-12-11T13:23:04Z</dcterms:modified>
</cp:coreProperties>
</file>